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notesMasterIdLst>
    <p:notesMasterId r:id="rId13"/>
  </p:notesMasterIdLst>
  <p:sldIdLst>
    <p:sldId id="271" r:id="rId3"/>
    <p:sldId id="256" r:id="rId4"/>
    <p:sldId id="272" r:id="rId5"/>
    <p:sldId id="257" r:id="rId6"/>
    <p:sldId id="259" r:id="rId7"/>
    <p:sldId id="261" r:id="rId8"/>
    <p:sldId id="273" r:id="rId9"/>
    <p:sldId id="270" r:id="rId10"/>
    <p:sldId id="263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138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DBDD5-064C-4066-997B-5A6D1ADF645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18B6B-47A5-4366-9CFF-8CBE00156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05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7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7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29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660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1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45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28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19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69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5310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485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8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213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8698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5376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3437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445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383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0610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49251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909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7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7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4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75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753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6000" y="1163675"/>
            <a:ext cx="8520600" cy="6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SzPts val="990"/>
            </a:pPr>
            <a:r>
              <a:rPr lang="en" sz="3980" b="1">
                <a:solidFill>
                  <a:schemeClr val="lt1"/>
                </a:solidFill>
                <a:highlight>
                  <a:schemeClr val="dk1"/>
                </a:highlight>
              </a:rPr>
              <a:t>ML Club - October 2025 Meetup</a:t>
            </a:r>
            <a:endParaRPr sz="398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26000" y="1828775"/>
            <a:ext cx="6067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" sz="1500" b="1" kern="0">
                <a:solidFill>
                  <a:srgbClr val="FFFFFF"/>
                </a:solidFill>
                <a:highlight>
                  <a:srgbClr val="000000"/>
                </a:highlight>
                <a:latin typeface="Arial"/>
                <a:cs typeface="Arial"/>
                <a:sym typeface="Arial"/>
              </a:rPr>
              <a:t>Kindly supported by : Streamba</a:t>
            </a:r>
            <a:br>
              <a:rPr lang="en" kern="0">
                <a:solidFill>
                  <a:srgbClr val="FFFFFF"/>
                </a:solidFill>
                <a:highlight>
                  <a:srgbClr val="000000"/>
                </a:highlight>
                <a:latin typeface="Arial"/>
                <a:cs typeface="Arial"/>
                <a:sym typeface="Arial"/>
              </a:rPr>
            </a:br>
            <a:r>
              <a:rPr lang="en" sz="1000" kern="0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Unified Oil &amp; Gas Supply Chain Command: Integrated Platform, Proven AI &amp; Strategic Ecosystem</a:t>
            </a:r>
            <a:endParaRPr sz="1600" kern="0">
              <a:solidFill>
                <a:srgbClr val="FFFFFF"/>
              </a:solidFill>
              <a:highlight>
                <a:srgbClr val="000000"/>
              </a:highlight>
              <a:latin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401" y="1828778"/>
            <a:ext cx="1114351" cy="11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5" y="4051375"/>
            <a:ext cx="1550198" cy="155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9350" y="5601575"/>
            <a:ext cx="1872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" sz="950" b="1" kern="0">
                <a:solidFill>
                  <a:srgbClr val="FFFFFF"/>
                </a:solidFill>
                <a:highlight>
                  <a:srgbClr val="000000"/>
                </a:highlight>
                <a:latin typeface="Arial"/>
                <a:cs typeface="Arial"/>
                <a:sym typeface="Arial"/>
              </a:rPr>
              <a:t>Follow ML Club on LinkedIn</a:t>
            </a:r>
            <a:endParaRPr sz="950" b="1" kern="0">
              <a:solidFill>
                <a:srgbClr val="FFFFFF"/>
              </a:solidFill>
              <a:highlight>
                <a:srgbClr val="000000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258000" y="2876425"/>
            <a:ext cx="1257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</a:pPr>
            <a:r>
              <a:rPr lang="en" sz="900" b="1" kern="0">
                <a:solidFill>
                  <a:srgbClr val="FFFFFF"/>
                </a:solidFill>
                <a:highlight>
                  <a:srgbClr val="000000"/>
                </a:highlight>
                <a:latin typeface="Arial"/>
                <a:cs typeface="Arial"/>
                <a:sym typeface="Arial"/>
              </a:rPr>
              <a:t>Streamba</a:t>
            </a:r>
            <a:endParaRPr sz="900" b="1" kern="0">
              <a:solidFill>
                <a:srgbClr val="FFFFFF"/>
              </a:solidFill>
              <a:highlight>
                <a:srgbClr val="000000"/>
              </a:highlight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679214"/>
            <a:ext cx="6711654" cy="4195481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dirty="0"/>
              <a:t>Future AI = hybrid systems (generative + agentic)</a:t>
            </a:r>
            <a:r>
              <a:rPr lang="en-US" dirty="0"/>
              <a:t> will </a:t>
            </a:r>
            <a:r>
              <a:rPr lang="en-GB" dirty="0"/>
              <a:t>add </a:t>
            </a:r>
            <a:r>
              <a:rPr lang="en-GB" b="1" dirty="0"/>
              <a:t>autonomous reasoning, planning, and self-correction</a:t>
            </a:r>
            <a:r>
              <a:rPr dirty="0"/>
              <a:t>.</a:t>
            </a:r>
          </a:p>
          <a:p>
            <a:pPr>
              <a:defRPr sz="2000"/>
            </a:pPr>
            <a:r>
              <a:rPr dirty="0"/>
              <a:t>System choice must balance complexity with risk tolerance.</a:t>
            </a:r>
          </a:p>
          <a:p>
            <a:pPr>
              <a:defRPr sz="2000"/>
            </a:pPr>
            <a:r>
              <a:rPr dirty="0"/>
              <a:t>MAS (like Agentic RAG) enhance reliability via specialization.</a:t>
            </a:r>
          </a:p>
          <a:p>
            <a:pPr>
              <a:defRPr sz="2000"/>
            </a:pPr>
            <a:r>
              <a:rPr dirty="0"/>
              <a:t>LangGraph enables durable, stateful orchestration.</a:t>
            </a:r>
          </a:p>
          <a:p>
            <a:pPr>
              <a:defRPr sz="2000"/>
            </a:pPr>
            <a:r>
              <a:rPr dirty="0"/>
              <a:t>Agentic AI is the next frontier of intelligent automation.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582" y="2510482"/>
            <a:ext cx="6620968" cy="3329581"/>
          </a:xfrm>
        </p:spPr>
        <p:txBody>
          <a:bodyPr/>
          <a:lstStyle/>
          <a:p>
            <a:r>
              <a:rPr dirty="0"/>
              <a:t>Agentic AI: The Next Frontier in LLM-Powered Workflows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B082-27B9-3A45-7319-9A9F6690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4496364" cy="711938"/>
          </a:xfrm>
        </p:spPr>
        <p:txBody>
          <a:bodyPr/>
          <a:lstStyle/>
          <a:p>
            <a:r>
              <a:rPr lang="en-US" sz="3600" dirty="0"/>
              <a:t>A bit about me</a:t>
            </a:r>
            <a:endParaRPr lang="en-GB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D96AD17-8FBA-AB0B-B88A-53E25F5A5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2F9D0-20ED-9DAD-FDE8-77EE5C23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" y="4598141"/>
            <a:ext cx="1799468" cy="1807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3D6652-65F8-A14D-C493-1DC4410C64BF}"/>
              </a:ext>
            </a:extLst>
          </p:cNvPr>
          <p:cNvSpPr txBox="1"/>
          <p:nvPr/>
        </p:nvSpPr>
        <p:spPr>
          <a:xfrm>
            <a:off x="998620" y="1495754"/>
            <a:ext cx="5536933" cy="275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6" indent="-342906" defTabSz="45720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/>
            </a:pPr>
            <a:r>
              <a:rPr lang="en-GB" sz="2000" dirty="0">
                <a:latin typeface="+mj-lt"/>
                <a:ea typeface="+mj-ea"/>
                <a:cs typeface="+mj-cs"/>
              </a:rPr>
              <a:t>Manuele Tacchetti</a:t>
            </a:r>
          </a:p>
          <a:p>
            <a:pPr marL="342906" indent="-342906" defTabSz="45720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/>
            </a:pPr>
            <a:endParaRPr lang="en-GB" sz="2000" dirty="0">
              <a:latin typeface="+mj-lt"/>
              <a:ea typeface="+mj-ea"/>
              <a:cs typeface="+mj-cs"/>
            </a:endParaRPr>
          </a:p>
          <a:p>
            <a:pPr marL="342906" indent="-342906" defTabSz="45720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/>
            </a:pPr>
            <a:r>
              <a:rPr lang="en-GB" sz="2000" dirty="0">
                <a:latin typeface="+mj-lt"/>
                <a:ea typeface="+mj-ea"/>
                <a:cs typeface="+mj-cs"/>
              </a:rPr>
              <a:t>Recent First-Class Honours Computing Graduate</a:t>
            </a:r>
          </a:p>
          <a:p>
            <a:pPr marL="342906" indent="-342906" defTabSz="45720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/>
            </a:pPr>
            <a:endParaRPr lang="en-GB" sz="2000" dirty="0">
              <a:latin typeface="+mj-lt"/>
              <a:ea typeface="+mj-ea"/>
              <a:cs typeface="+mj-cs"/>
            </a:endParaRPr>
          </a:p>
          <a:p>
            <a:pPr marL="342906" indent="-342906" defTabSz="457207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/>
            </a:pPr>
            <a:r>
              <a:rPr lang="en-GB" sz="2000" dirty="0">
                <a:latin typeface="+mj-lt"/>
                <a:ea typeface="+mj-ea"/>
                <a:cs typeface="+mj-cs"/>
              </a:rPr>
              <a:t>Specializing in Agentic AI &amp; Cloud Deployment</a:t>
            </a:r>
          </a:p>
        </p:txBody>
      </p:sp>
      <p:pic>
        <p:nvPicPr>
          <p:cNvPr id="4" name="Picture 3" descr="A person in a graduation gown holding flowers&#10;&#10;AI-generated content may be incorrect.">
            <a:extLst>
              <a:ext uri="{FF2B5EF4-FFF2-40B4-BE49-F238E27FC236}">
                <a16:creationId xmlns:a16="http://schemas.microsoft.com/office/drawing/2014/main" id="{BF3FE608-A9D1-47CB-3E18-8947458C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53" y="1367292"/>
            <a:ext cx="1878828" cy="187882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E76A3-968C-663F-53AF-33BEBF5BE010}"/>
              </a:ext>
            </a:extLst>
          </p:cNvPr>
          <p:cNvSpPr txBox="1"/>
          <p:nvPr/>
        </p:nvSpPr>
        <p:spPr>
          <a:xfrm>
            <a:off x="2485725" y="5256193"/>
            <a:ext cx="499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4254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From Generative to Agentic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72" y="2052925"/>
            <a:ext cx="7628094" cy="4195481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dirty="0"/>
              <a:t>Traditional LLMs are reactive and limited by training data.</a:t>
            </a:r>
          </a:p>
          <a:p>
            <a:pPr>
              <a:defRPr sz="2000"/>
            </a:pPr>
            <a:r>
              <a:rPr dirty="0"/>
              <a:t>Compound AI Systems (e.g., RAG) </a:t>
            </a:r>
            <a:r>
              <a:rPr lang="en-GB" dirty="0"/>
              <a:t>integrates models and tools into a fixed process, where those tools are used </a:t>
            </a:r>
            <a:r>
              <a:rPr lang="en-GB" i="1" dirty="0"/>
              <a:t>for</a:t>
            </a:r>
            <a:r>
              <a:rPr lang="en-GB" dirty="0"/>
              <a:t> the LLM (not autonomously </a:t>
            </a:r>
            <a:r>
              <a:rPr lang="en-GB" i="1" dirty="0"/>
              <a:t>by</a:t>
            </a:r>
            <a:r>
              <a:rPr lang="en-GB" dirty="0"/>
              <a:t> it).</a:t>
            </a:r>
          </a:p>
          <a:p>
            <a:pPr>
              <a:defRPr sz="2000"/>
            </a:pPr>
            <a:r>
              <a:rPr lang="en-GB" dirty="0"/>
              <a:t>Example: A RAG chatbot hard-coded to search its database first, then give the results to the LLM to answer.</a:t>
            </a:r>
            <a:endParaRPr dirty="0"/>
          </a:p>
          <a:p>
            <a:pPr>
              <a:defRPr sz="2000"/>
            </a:pPr>
            <a:r>
              <a:rPr dirty="0"/>
              <a:t>Agentic AI goes further: reasoning, planning, memory, and autonomous action.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6B2DE3-C3DF-A3AA-2025-1189C3CB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770" b="35008"/>
          <a:stretch>
            <a:fillRect/>
          </a:stretch>
        </p:blipFill>
        <p:spPr>
          <a:xfrm>
            <a:off x="1591305" y="5262483"/>
            <a:ext cx="5519324" cy="118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AI Agents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575130"/>
            <a:ext cx="7219020" cy="3001683"/>
          </a:xfr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dirty="0"/>
              <a:t>Agentic Cycle: Perceive → Decide → Act → Learn.</a:t>
            </a:r>
            <a:endParaRPr lang="en-US" dirty="0"/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LLMs provide reasoning (Chain-of-Thought).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r>
              <a:rPr dirty="0"/>
              <a:t>Tools = external programs (APIs, DBs, code).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r>
              <a:rPr dirty="0"/>
              <a:t>Memory enables context + personalization</a:t>
            </a:r>
            <a:r>
              <a:rPr lang="en-US" dirty="0"/>
              <a:t> </a:t>
            </a:r>
            <a:r>
              <a:rPr lang="en-GB" dirty="0"/>
              <a:t>(e.g., Conversation History or Vector DB)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56757-D5CE-527F-8078-025712F8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Agents</a:t>
            </a:r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7D5D21C7-A686-8CC8-9898-3479BA47F6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607969"/>
              </p:ext>
            </p:extLst>
          </p:nvPr>
        </p:nvGraphicFramePr>
        <p:xfrm>
          <a:off x="217741" y="1492901"/>
          <a:ext cx="8619064" cy="4647552"/>
        </p:xfrm>
        <a:graphic>
          <a:graphicData uri="http://schemas.openxmlformats.org/drawingml/2006/table">
            <a:tbl>
              <a:tblPr/>
              <a:tblGrid>
                <a:gridCol w="2421098">
                  <a:extLst>
                    <a:ext uri="{9D8B030D-6E8A-4147-A177-3AD203B41FA5}">
                      <a16:colId xmlns:a16="http://schemas.microsoft.com/office/drawing/2014/main" val="272671743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66630783"/>
                    </a:ext>
                  </a:extLst>
                </a:gridCol>
                <a:gridCol w="3797666">
                  <a:extLst>
                    <a:ext uri="{9D8B030D-6E8A-4147-A177-3AD203B41FA5}">
                      <a16:colId xmlns:a16="http://schemas.microsoft.com/office/drawing/2014/main" val="2349080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Agent Type</a:t>
                      </a: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Example Agent</a:t>
                      </a: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GB" sz="1400" dirty="0"/>
                        <a:t>Agent's Goal &amp; Action</a:t>
                      </a:r>
                      <a:endParaRPr lang="en-GB" sz="1400" b="1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503672"/>
                  </a:ext>
                </a:extLst>
              </a:tr>
              <a:tr h="79322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/>
                        <a:t>Goal-Based Agent</a:t>
                      </a:r>
                      <a:r>
                        <a:rPr lang="en-GB" sz="1400" dirty="0"/>
                        <a:t> (Focus: Planning/ReAct)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Web Research Agent</a:t>
                      </a: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/>
                        <a:t>Goal:</a:t>
                      </a:r>
                      <a:r>
                        <a:rPr lang="en-GB" sz="1400" dirty="0"/>
                        <a:t> Find the current market price for an Nvidia H100 GPU. </a:t>
                      </a:r>
                    </a:p>
                    <a:p>
                      <a:pPr rtl="0">
                        <a:buNone/>
                      </a:pPr>
                      <a:endParaRPr lang="en-GB" sz="1400" dirty="0"/>
                    </a:p>
                    <a:p>
                      <a:pPr rtl="0">
                        <a:buNone/>
                      </a:pPr>
                      <a:r>
                        <a:rPr lang="en-GB" sz="1400" b="1" dirty="0"/>
                        <a:t>Action:</a:t>
                      </a:r>
                      <a:r>
                        <a:rPr lang="en-GB" sz="1400" dirty="0"/>
                        <a:t> Uses a single sequence (</a:t>
                      </a:r>
                      <a:r>
                        <a:rPr lang="en-GB" sz="1400" b="1" dirty="0"/>
                        <a:t>ReAct -</a:t>
                      </a:r>
                      <a:r>
                        <a:rPr lang="en-GB" sz="1400" dirty="0"/>
                        <a:t>Reason + Act) to state the price.</a:t>
                      </a:r>
                    </a:p>
                    <a:p>
                      <a:pPr rtl="0">
                        <a:buNone/>
                      </a:pPr>
                      <a:endParaRPr lang="en-GB" sz="1400" dirty="0"/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212118"/>
                  </a:ext>
                </a:extLst>
              </a:tr>
              <a:tr h="98109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/>
                        <a:t>Utility-Based Agent</a:t>
                      </a:r>
                      <a:r>
                        <a:rPr lang="en-GB" sz="1400" dirty="0"/>
                        <a:t> (Focus: Self-Correction/Reflexion)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Code Debugging Agent</a:t>
                      </a: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/>
                        <a:t>Goal:</a:t>
                      </a:r>
                      <a:r>
                        <a:rPr lang="en-GB" sz="1400" dirty="0"/>
                        <a:t> Fix a Python bug. </a:t>
                      </a:r>
                    </a:p>
                    <a:p>
                      <a:pPr rtl="0">
                        <a:buNone/>
                      </a:pPr>
                      <a:endParaRPr lang="en-GB" sz="1400" dirty="0"/>
                    </a:p>
                    <a:p>
                      <a:pPr rtl="0">
                        <a:buNone/>
                      </a:pPr>
                      <a:r>
                        <a:rPr lang="en-GB" sz="1400" b="1" dirty="0"/>
                        <a:t>Action:</a:t>
                      </a:r>
                      <a:r>
                        <a:rPr lang="en-GB" sz="1400" dirty="0"/>
                        <a:t> Writes a fix, executes the test, </a:t>
                      </a:r>
                      <a:r>
                        <a:rPr lang="en-GB" sz="1400" b="0" dirty="0"/>
                        <a:t>perceives</a:t>
                      </a:r>
                      <a:r>
                        <a:rPr lang="en-GB" sz="1400" dirty="0"/>
                        <a:t> the failure, and rewrites the code (self-correction/Reflexion) until the tests are passed.</a:t>
                      </a:r>
                    </a:p>
                    <a:p>
                      <a:pPr rtl="0">
                        <a:buNone/>
                      </a:pPr>
                      <a:endParaRPr lang="en-GB" sz="1400" dirty="0"/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104034"/>
                  </a:ext>
                </a:extLst>
              </a:tr>
              <a:tr h="88716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Learning Agents</a:t>
                      </a:r>
                    </a:p>
                    <a:p>
                      <a:pPr rtl="0">
                        <a:buNone/>
                      </a:pPr>
                      <a:r>
                        <a:rPr lang="en-GB" sz="1400" dirty="0"/>
                        <a:t>(Focus: Improvement)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dirty="0"/>
                        <a:t>AI-Powered Customer Service Bot (with human feedback)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/>
                        <a:t>Goal:</a:t>
                      </a:r>
                      <a:r>
                        <a:rPr lang="en-GB" sz="1400" dirty="0"/>
                        <a:t> Continuously improve customer issue resolution. </a:t>
                      </a:r>
                    </a:p>
                    <a:p>
                      <a:pPr rtl="0">
                        <a:buNone/>
                      </a:pPr>
                      <a:endParaRPr lang="en-GB" sz="1400" dirty="0"/>
                    </a:p>
                    <a:p>
                      <a:pPr rtl="0">
                        <a:buNone/>
                      </a:pPr>
                      <a:r>
                        <a:rPr lang="en-GB" sz="1400" b="1" dirty="0"/>
                        <a:t>Action:</a:t>
                      </a:r>
                      <a:r>
                        <a:rPr lang="en-GB" sz="1400" dirty="0"/>
                        <a:t> Resolves queries, </a:t>
                      </a:r>
                      <a:r>
                        <a:rPr lang="en-GB" sz="1400" b="1" dirty="0"/>
                        <a:t>receives human feedback</a:t>
                      </a:r>
                      <a:r>
                        <a:rPr lang="en-GB" sz="1400" dirty="0"/>
                        <a:t> on resolution quality, and uses it (e.g., through automated fine-tuning) to </a:t>
                      </a:r>
                      <a:r>
                        <a:rPr lang="en-GB" sz="1400" b="1" dirty="0"/>
                        <a:t>iteratively refine</a:t>
                      </a:r>
                      <a:r>
                        <a:rPr lang="en-GB" sz="1400" dirty="0"/>
                        <a:t> its effectiveness.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Gothic (Headings)"/>
                      </a:endParaRPr>
                    </a:p>
                  </a:txBody>
                  <a:tcPr marL="31312" marR="31312" marT="20874" marB="2087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6986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C567-221B-B17E-6F9E-1800ACBA6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51D0-6466-137B-187C-DD93AB92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Multi-Agent Systems (MAS)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DCB84-5FE2-E1EB-1B33-C5F1F72A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Challenge: Single agents face context overload, error tracing issues.</a:t>
            </a:r>
          </a:p>
          <a:p>
            <a:endParaRPr lang="en-GB" dirty="0"/>
          </a:p>
          <a:p>
            <a:r>
              <a:rPr lang="en-GB" dirty="0"/>
              <a:t>Solution: MAS distribute roles among specialized agents.</a:t>
            </a:r>
          </a:p>
          <a:p>
            <a:endParaRPr lang="en-GB" dirty="0"/>
          </a:p>
          <a:p>
            <a:r>
              <a:rPr lang="en-GB" dirty="0"/>
              <a:t>A Multi-Agent System (MAS) integrates multiple individual agents, which typically vary in type, role, and sophistication. This collaboration allows for specialized and robust problem-solving.</a:t>
            </a:r>
          </a:p>
          <a:p>
            <a:endParaRPr dirty="0"/>
          </a:p>
          <a:p>
            <a:pPr>
              <a:defRPr sz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17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00E1-F160-64AB-A60F-6BAB19258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4644-1021-27D6-FF72-5E0B442F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Patterns Definition</a:t>
            </a:r>
            <a:endParaRPr dirty="0"/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4E7E873E-BF71-9480-0CA6-508E68E8F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500070"/>
              </p:ext>
            </p:extLst>
          </p:nvPr>
        </p:nvGraphicFramePr>
        <p:xfrm>
          <a:off x="484710" y="1904117"/>
          <a:ext cx="8375346" cy="2966496"/>
        </p:xfrm>
        <a:graphic>
          <a:graphicData uri="http://schemas.openxmlformats.org/drawingml/2006/table">
            <a:tbl>
              <a:tblPr/>
              <a:tblGrid>
                <a:gridCol w="1859042">
                  <a:extLst>
                    <a:ext uri="{9D8B030D-6E8A-4147-A177-3AD203B41FA5}">
                      <a16:colId xmlns:a16="http://schemas.microsoft.com/office/drawing/2014/main" val="61210776"/>
                    </a:ext>
                  </a:extLst>
                </a:gridCol>
                <a:gridCol w="3724522">
                  <a:extLst>
                    <a:ext uri="{9D8B030D-6E8A-4147-A177-3AD203B41FA5}">
                      <a16:colId xmlns:a16="http://schemas.microsoft.com/office/drawing/2014/main" val="398705960"/>
                    </a:ext>
                  </a:extLst>
                </a:gridCol>
                <a:gridCol w="2791782">
                  <a:extLst>
                    <a:ext uri="{9D8B030D-6E8A-4147-A177-3AD203B41FA5}">
                      <a16:colId xmlns:a16="http://schemas.microsoft.com/office/drawing/2014/main" val="2683852291"/>
                    </a:ext>
                  </a:extLst>
                </a:gridCol>
              </a:tblGrid>
              <a:tr h="19186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Pattern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Definition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Example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909412"/>
                  </a:ext>
                </a:extLst>
              </a:tr>
              <a:tr h="82013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Sequential Pipeline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Agents work one after another, passing the result from the previous agent to the next one in a linear flow.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Research =&gt; Analysis =&gt; Writing =&gt; Review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71338"/>
                  </a:ext>
                </a:extLst>
              </a:tr>
              <a:tr h="9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Parallel Aggregation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Multiple agents run concurrently, and their independent results are then collected and aggregated.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SEO analysis, fact-checking. All agents run simultaneously and their outputs are merged.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02646"/>
                  </a:ext>
                </a:extLst>
              </a:tr>
              <a:tr h="9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Interactive Dialogue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Agents exchange messages back and forth with each other to clarify, negotiate, or refine the task, solution, or requirements.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Gothic (Headings)"/>
                        </a:rPr>
                        <a:t>A Requirements Agent queries a Data Agent to clarify needed data before finalizing the project scope.</a:t>
                      </a:r>
                    </a:p>
                  </a:txBody>
                  <a:tcPr marL="28668" marR="28668" marT="19112" marB="19112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944702"/>
                  </a:ext>
                </a:extLst>
              </a:tr>
            </a:tbl>
          </a:graphicData>
        </a:graphic>
      </p:graphicFrame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346284F-3483-A388-F284-6FF553AC0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099" y="5182934"/>
            <a:ext cx="914400" cy="914400"/>
          </a:xfrm>
          <a:prstGeom prst="rect">
            <a:avLst/>
          </a:prstGeom>
        </p:spPr>
      </p:pic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E05006DC-609C-577E-15B1-45EB2B14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0768" y="5203470"/>
            <a:ext cx="914400" cy="914400"/>
          </a:xfrm>
          <a:prstGeom prst="rect">
            <a:avLst/>
          </a:prstGeom>
        </p:spPr>
      </p:pic>
      <p:pic>
        <p:nvPicPr>
          <p:cNvPr id="15" name="Graphic 14" descr="Male profile with solid fill">
            <a:extLst>
              <a:ext uri="{FF2B5EF4-FFF2-40B4-BE49-F238E27FC236}">
                <a16:creationId xmlns:a16="http://schemas.microsoft.com/office/drawing/2014/main" id="{50914A12-8275-4D76-0F5D-FEEC8FBF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0234" y="5203470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48D752D-64D4-9A4E-05C1-F62FFB4F00E2}"/>
              </a:ext>
            </a:extLst>
          </p:cNvPr>
          <p:cNvSpPr/>
          <p:nvPr/>
        </p:nvSpPr>
        <p:spPr>
          <a:xfrm>
            <a:off x="2943305" y="5357844"/>
            <a:ext cx="654659" cy="20409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0625B6-F7F7-819A-C111-22F6447A44DB}"/>
              </a:ext>
            </a:extLst>
          </p:cNvPr>
          <p:cNvSpPr/>
          <p:nvPr/>
        </p:nvSpPr>
        <p:spPr>
          <a:xfrm rot="10800000">
            <a:off x="2943304" y="5704403"/>
            <a:ext cx="654659" cy="20409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F95D0C-6FF2-BAC2-1BD3-83FD61FCB1FA}"/>
              </a:ext>
            </a:extLst>
          </p:cNvPr>
          <p:cNvSpPr/>
          <p:nvPr/>
        </p:nvSpPr>
        <p:spPr>
          <a:xfrm>
            <a:off x="5080052" y="5546034"/>
            <a:ext cx="654659" cy="20409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3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Showcase: Multi-Agent Marketing Assistant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7103726" cy="4195481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dirty="0"/>
              <a:t>Built with LangGraph, designed as daily content assistant.</a:t>
            </a:r>
            <a:endParaRPr lang="en-US" dirty="0"/>
          </a:p>
          <a:p>
            <a:pPr>
              <a:defRPr sz="2000"/>
            </a:pPr>
            <a:r>
              <a:rPr lang="en-US" dirty="0"/>
              <a:t>System Type: A Multi-Agent System (MAS) operating as a Sequential Pipeline of specialized, Goal-Based Agents.</a:t>
            </a:r>
            <a:endParaRPr dirty="0"/>
          </a:p>
          <a:p>
            <a:pPr>
              <a:defRPr sz="2000"/>
            </a:pPr>
            <a:r>
              <a:rPr dirty="0"/>
              <a:t>Scout Agent: retrieves real-time data.</a:t>
            </a:r>
          </a:p>
          <a:p>
            <a:pPr>
              <a:defRPr sz="2000"/>
            </a:pPr>
            <a:r>
              <a:rPr dirty="0"/>
              <a:t>Strategist Agent: aligns data with Marketing Playbook (RAG).</a:t>
            </a:r>
          </a:p>
          <a:p>
            <a:pPr>
              <a:defRPr sz="2000"/>
            </a:pPr>
            <a:r>
              <a:rPr dirty="0"/>
              <a:t>Creator Agent: produces Daily Marketing Brief.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710</TotalTime>
  <Words>642</Words>
  <Application>Microsoft Office PowerPoint</Application>
  <PresentationFormat>On-screen Show (4:3)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Century Gothic (Headings)</vt:lpstr>
      <vt:lpstr>Aptos</vt:lpstr>
      <vt:lpstr>Arial</vt:lpstr>
      <vt:lpstr>Century Gothic</vt:lpstr>
      <vt:lpstr>Roboto</vt:lpstr>
      <vt:lpstr>Wingdings 3</vt:lpstr>
      <vt:lpstr>Ion</vt:lpstr>
      <vt:lpstr>Simple Light</vt:lpstr>
      <vt:lpstr>ML Club - October 2025 Meetup</vt:lpstr>
      <vt:lpstr>Agentic AI: The Next Frontier in LLM-Powered Workflows</vt:lpstr>
      <vt:lpstr>A bit about me</vt:lpstr>
      <vt:lpstr>From Generative to Agentic AI</vt:lpstr>
      <vt:lpstr>How AI Agents Work</vt:lpstr>
      <vt:lpstr>Types of Agents</vt:lpstr>
      <vt:lpstr>Multi-Agent Systems (MAS)</vt:lpstr>
      <vt:lpstr>Main Patterns Definition</vt:lpstr>
      <vt:lpstr>Showcase: Multi-Agent Marketing Assistant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Tacchetti, Manuele</cp:lastModifiedBy>
  <cp:revision>46</cp:revision>
  <dcterms:created xsi:type="dcterms:W3CDTF">2013-01-27T09:14:16Z</dcterms:created>
  <dcterms:modified xsi:type="dcterms:W3CDTF">2025-10-21T14:36:09Z</dcterms:modified>
  <cp:category/>
</cp:coreProperties>
</file>